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4"/>
  </p:notesMasterIdLst>
  <p:sldIdLst>
    <p:sldId id="256" r:id="rId2"/>
    <p:sldId id="257" r:id="rId3"/>
    <p:sldId id="259" r:id="rId4"/>
    <p:sldId id="258" r:id="rId5"/>
    <p:sldId id="295" r:id="rId6"/>
    <p:sldId id="296" r:id="rId7"/>
    <p:sldId id="297" r:id="rId8"/>
    <p:sldId id="298" r:id="rId9"/>
    <p:sldId id="300" r:id="rId10"/>
    <p:sldId id="299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5" r:id="rId25"/>
    <p:sldId id="339" r:id="rId26"/>
    <p:sldId id="314" r:id="rId27"/>
    <p:sldId id="318" r:id="rId28"/>
    <p:sldId id="316" r:id="rId29"/>
    <p:sldId id="317" r:id="rId30"/>
    <p:sldId id="319" r:id="rId31"/>
    <p:sldId id="320" r:id="rId32"/>
    <p:sldId id="321" r:id="rId33"/>
    <p:sldId id="322" r:id="rId34"/>
    <p:sldId id="323" r:id="rId35"/>
    <p:sldId id="340" r:id="rId36"/>
    <p:sldId id="324" r:id="rId37"/>
    <p:sldId id="325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41" r:id="rId52"/>
    <p:sldId id="294" r:id="rId53"/>
  </p:sldIdLst>
  <p:sldSz cx="9144000" cy="5143500" type="screen16x9"/>
  <p:notesSz cx="6858000" cy="9144000"/>
  <p:embeddedFontLst>
    <p:embeddedFont>
      <p:font typeface="Roboto Condensed Light" panose="020B0604020202020204" charset="0"/>
      <p:regular r:id="rId55"/>
      <p:bold r:id="rId56"/>
      <p:italic r:id="rId57"/>
      <p:boldItalic r:id="rId58"/>
    </p:embeddedFont>
    <p:embeddedFont>
      <p:font typeface="Roboto Condensed" panose="020B0604020202020204" charset="0"/>
      <p:regular r:id="rId59"/>
      <p:bold r:id="rId60"/>
      <p:italic r:id="rId61"/>
      <p:boldItalic r:id="rId62"/>
    </p:embeddedFont>
    <p:embeddedFont>
      <p:font typeface="Microsoft JhengHei UI Light" panose="020B0304030504040204" pitchFamily="34" charset="-120"/>
      <p:regular r:id="rId63"/>
    </p:embeddedFont>
    <p:embeddedFont>
      <p:font typeface="Arvo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27665BA-8202-44FC-AD62-C9F0E3EA811A}">
  <a:tblStyle styleId="{E27665BA-8202-44FC-AD62-C9F0E3EA81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5DE48A-E3B5-44D0-98CB-AE0B3FDC03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39" autoAdjust="0"/>
    <p:restoredTop sz="95033" autoAdjust="0"/>
  </p:normalViewPr>
  <p:slideViewPr>
    <p:cSldViewPr snapToGrid="0">
      <p:cViewPr varScale="1">
        <p:scale>
          <a:sx n="127" d="100"/>
          <a:sy n="127" d="100"/>
        </p:scale>
        <p:origin x="19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46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997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7862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882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1987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940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054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559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73311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9066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31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144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25219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977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827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25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133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0339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277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9166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2414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560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50506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317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080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55128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0872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35322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3549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5548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3482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382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41281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47145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469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17510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3772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961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31011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86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2353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17183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46322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657edcabb3_9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4" name="Google Shape;1764;g657edcabb3_9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489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9301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74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1) HTML là gì ?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là chữ viết tắt của cụm từ HyperText Markup Language (ngôn ngữ đánh dấu siêu văn bản)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- HTML dùng để tạo ra các trang web, những nội dung mà chúng ta nhìn thấy trên trang web (chẳng hạn như: văn bản, hình ảnh, âm thanh, video, . . . .) chính là những thứ được xây dựng dựa trên các </a:t>
            </a:r>
            <a:r>
              <a:rPr lang="vi-VN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thẻ HTML</a:t>
            </a:r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931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5" name="Google Shape;15;p2"/>
          <p:cNvSpPr/>
          <p:nvPr/>
        </p:nvSpPr>
        <p:spPr>
          <a:xfrm rot="10800000" flipH="1">
            <a:off x="1" y="1090762"/>
            <a:ext cx="9158063" cy="29619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84582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chemeClr val="lt1">
            <a:alpha val="76000"/>
          </a:schemeClr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 dirty="0"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87AB62-41AA-442B-B2A4-C982A9F8F5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64" name="Google Shape;164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5" name="Google Shape;165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6" name="Google Shape;166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69" name="Google Shape;169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1" name="Google Shape;171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72" name="Google Shape;172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" name="Google Shape;173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4" name="Google Shape;174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" name="Google Shape;176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7" name="Google Shape;177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9" name="Google Shape;179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57D60-F916-4FAB-9A5D-E3A1534AE3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../../Demo%20Git%20c&#417;%20b&#7843;n.docx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../../Demo%20GitHub.docx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../../DemoBranchs.docx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1" y="110836"/>
            <a:ext cx="9144000" cy="78509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cap="all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Công cụ và môi trường phát triển phần mềm</a:t>
            </a:r>
            <a:endParaRPr lang="vi-VN" sz="3200" cap="all" dirty="0">
              <a:solidFill>
                <a:srgbClr val="C00000"/>
              </a:solidFill>
            </a:endParaRPr>
          </a:p>
        </p:txBody>
      </p:sp>
      <p:sp>
        <p:nvSpPr>
          <p:cNvPr id="3" name="Google Shape;184;p11">
            <a:extLst>
              <a:ext uri="{FF2B5EF4-FFF2-40B4-BE49-F238E27FC236}">
                <a16:creationId xmlns:a16="http://schemas.microsoft.com/office/drawing/2014/main" id="{D781F5C2-4638-4451-ADD1-2D5C245969F6}"/>
              </a:ext>
            </a:extLst>
          </p:cNvPr>
          <p:cNvSpPr txBox="1">
            <a:spLocks/>
          </p:cNvSpPr>
          <p:nvPr/>
        </p:nvSpPr>
        <p:spPr>
          <a:xfrm>
            <a:off x="0" y="1229297"/>
            <a:ext cx="1838036" cy="38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CHƯƠNG 3: </a:t>
            </a:r>
          </a:p>
        </p:txBody>
      </p:sp>
      <p:sp>
        <p:nvSpPr>
          <p:cNvPr id="4" name="Google Shape;184;p11">
            <a:extLst>
              <a:ext uri="{FF2B5EF4-FFF2-40B4-BE49-F238E27FC236}">
                <a16:creationId xmlns:a16="http://schemas.microsoft.com/office/drawing/2014/main" id="{03A0C054-648A-4DF1-AC3C-0FF7F6BEF30F}"/>
              </a:ext>
            </a:extLst>
          </p:cNvPr>
          <p:cNvSpPr txBox="1">
            <a:spLocks/>
          </p:cNvSpPr>
          <p:nvPr/>
        </p:nvSpPr>
        <p:spPr>
          <a:xfrm>
            <a:off x="-1" y="1949735"/>
            <a:ext cx="9144000" cy="108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GIT VÀ GITHUB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48CB08-25E1-453B-802F-A8F3E2CD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4130097"/>
            <a:ext cx="2987211" cy="9579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A4F7EB-5794-4F10-AA09-9956421E640E}"/>
              </a:ext>
            </a:extLst>
          </p:cNvPr>
          <p:cNvSpPr/>
          <p:nvPr/>
        </p:nvSpPr>
        <p:spPr>
          <a:xfrm>
            <a:off x="4357803" y="3472873"/>
            <a:ext cx="4627417" cy="161520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Giảng</a:t>
            </a:r>
            <a:r>
              <a:rPr lang="en-US" sz="1800" b="1" dirty="0" smtClean="0"/>
              <a:t> </a:t>
            </a:r>
            <a:r>
              <a:rPr lang="en-US" sz="1800" b="1" dirty="0" err="1"/>
              <a:t>viên</a:t>
            </a:r>
            <a:r>
              <a:rPr lang="en-US" sz="1800" b="1" dirty="0"/>
              <a:t>: </a:t>
            </a:r>
            <a:r>
              <a:rPr lang="en-US" sz="1800" b="1" dirty="0" err="1"/>
              <a:t>Ths</a:t>
            </a:r>
            <a:r>
              <a:rPr lang="en-US" sz="1800" b="1" dirty="0"/>
              <a:t> Phan </a:t>
            </a:r>
            <a:r>
              <a:rPr lang="en-US" sz="1800" b="1" dirty="0" err="1"/>
              <a:t>Thanh</a:t>
            </a:r>
            <a:r>
              <a:rPr lang="en-US" sz="1800" b="1" dirty="0"/>
              <a:t> </a:t>
            </a:r>
            <a:r>
              <a:rPr lang="en-US" sz="1800" b="1" dirty="0" err="1"/>
              <a:t>Hy</a:t>
            </a:r>
            <a:endParaRPr lang="en-US" sz="1800" b="1" dirty="0"/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/>
              <a:t>Email: hypt@ptithcm.edu.vn</a:t>
            </a: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v"/>
            </a:pPr>
            <a:r>
              <a:rPr lang="en-US" sz="1800" b="1" dirty="0"/>
              <a:t>Mobile/</a:t>
            </a:r>
            <a:r>
              <a:rPr lang="en-US" sz="1800" b="1" dirty="0" err="1"/>
              <a:t>Zalo</a:t>
            </a:r>
            <a:r>
              <a:rPr lang="en-US" sz="1800" b="1" dirty="0"/>
              <a:t>: 0348873328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296729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Cài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đặt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latin typeface="Arial" panose="020B0604020202020204" pitchFamily="34" charset="0"/>
              </a:rPr>
              <a:t>Bản</a:t>
            </a:r>
            <a:r>
              <a:rPr lang="en-US" sz="2400" dirty="0">
                <a:latin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</a:rPr>
              <a:t>cho</a:t>
            </a:r>
            <a:r>
              <a:rPr lang="en-US" sz="2400" dirty="0">
                <a:latin typeface="Arial" panose="020B0604020202020204" pitchFamily="34" charset="0"/>
              </a:rPr>
              <a:t> Windows: </a:t>
            </a:r>
            <a:r>
              <a:rPr lang="en-US" sz="2400" dirty="0">
                <a:latin typeface="Arial" panose="020B0604020202020204" pitchFamily="34" charset="0"/>
                <a:hlinkClick r:id="rId3"/>
              </a:rPr>
              <a:t>https://git-scm.com/download/win</a:t>
            </a:r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8D0BD3-1D99-41D3-A4A6-E5D2C89BD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371" y="2276792"/>
            <a:ext cx="5335069" cy="264628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38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username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email 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 Bash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từ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cửa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sổ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windows)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C32E2-D3F1-4EA1-9C00-F7DD52C89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412271"/>
            <a:ext cx="6252028" cy="264098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85566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Editor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mặc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định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Notepad ++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B000E6-A58C-4BA4-BEDB-A46285F3F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237" y="2104329"/>
            <a:ext cx="7535049" cy="284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7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mẫu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template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A396F8-2962-46FB-922D-92CF8F95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55" y="2049046"/>
            <a:ext cx="5704760" cy="275770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03111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281BBD-536D-48C5-B010-741AFE51D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951" y="2490130"/>
            <a:ext cx="6090906" cy="255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5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B32F63-CD7F-4A9B-B3CD-486CA64B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13063"/>
            <a:ext cx="5566229" cy="270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58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công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cụ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Merge (External Merge and Diff Tools)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D6943-0BBC-4345-80D7-FDD25E8A6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625" y="2431898"/>
            <a:ext cx="4091894" cy="26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67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Thiết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lập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ban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đầu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latin typeface="Arial" panose="020B0604020202020204" pitchFamily="34" charset="0"/>
              </a:rPr>
              <a:t>Merge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70240C-60C0-4CF7-BE55-CEFFEF26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40" y="1597037"/>
            <a:ext cx="4880060" cy="95335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267221-287D-4AD8-B9DB-B878F4C04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43" y="2593106"/>
            <a:ext cx="4307114" cy="248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2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Local Repository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</a:rPr>
              <a:t>Git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</a:rPr>
              <a:t>init</a:t>
            </a:r>
            <a:endParaRPr lang="en-US" sz="28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Ls –a: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 repository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Git log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hiện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chưa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có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nào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được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gửi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Git status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tình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trạng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repository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3 file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cate.txt, frosting.txt, chili.txt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536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Local Repository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E8EE6A-B5B6-4122-8BC6-3969B9EB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8800"/>
            <a:ext cx="7849489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0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</a:t>
            </a:r>
            <a:r>
              <a:rPr lang="en" dirty="0"/>
              <a:t>ỘI DUNG:</a:t>
            </a:r>
            <a:endParaRPr dirty="0"/>
          </a:p>
        </p:txBody>
      </p:sp>
      <p:sp>
        <p:nvSpPr>
          <p:cNvPr id="192" name="Google Shape;192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94" name="Google Shape;194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95" name="Google Shape;195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D469F1-905D-4AEE-95B0-D499C473E99E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87310" y="1506155"/>
            <a:ext cx="8718089" cy="3288145"/>
          </a:xfrm>
        </p:spPr>
        <p:txBody>
          <a:bodyPr/>
          <a:lstStyle/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GIỚI THIỆU GIT</a:t>
            </a: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HƯỚNG DẪN CÀI ĐẶT VÀ SỬ DỤNG GIT</a:t>
            </a: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  <a:latin typeface="+mj-lt"/>
              </a:rPr>
              <a:t>THỰC HÀNH</a:t>
            </a:r>
          </a:p>
          <a:p>
            <a:pPr marL="558800" indent="-457200">
              <a:buClr>
                <a:schemeClr val="tx1">
                  <a:lumMod val="60000"/>
                  <a:lumOff val="40000"/>
                </a:schemeClr>
              </a:buClr>
              <a:buSzPct val="100000"/>
              <a:buFont typeface="+mj-lt"/>
              <a:buAutoNum type="arabicPeriod"/>
            </a:pPr>
            <a:endParaRPr lang="en-US" sz="2800" b="1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latin typeface="Arial" panose="020B0604020202020204" pitchFamily="34" charset="0"/>
              </a:rPr>
              <a:t>Git add </a:t>
            </a:r>
            <a:r>
              <a:rPr lang="en-US" sz="2800" dirty="0" err="1">
                <a:latin typeface="Arial" panose="020B0604020202020204" pitchFamily="34" charset="0"/>
              </a:rPr>
              <a:t>ten_file</a:t>
            </a:r>
            <a:r>
              <a:rPr lang="en-US" sz="2800" dirty="0">
                <a:latin typeface="Arial" panose="020B0604020202020204" pitchFamily="34" charset="0"/>
              </a:rPr>
              <a:t>: </a:t>
            </a:r>
            <a:r>
              <a:rPr lang="en-US" sz="2800" dirty="0" err="1">
                <a:latin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</a:rPr>
              <a:t> file </a:t>
            </a:r>
            <a:r>
              <a:rPr lang="en-US" sz="2800" dirty="0" err="1">
                <a:latin typeface="Arial" panose="020B0604020202020204" pitchFamily="34" charset="0"/>
              </a:rPr>
              <a:t>vào</a:t>
            </a:r>
            <a:r>
              <a:rPr lang="en-US" sz="2800" dirty="0">
                <a:latin typeface="Arial" panose="020B0604020202020204" pitchFamily="34" charset="0"/>
              </a:rPr>
              <a:t> staging area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latin typeface="Arial" panose="020B0604020202020204" pitchFamily="34" charset="0"/>
              </a:rPr>
              <a:t>Git status: </a:t>
            </a:r>
            <a:r>
              <a:rPr lang="en-US" sz="2800" dirty="0" err="1">
                <a:latin typeface="Arial" panose="020B0604020202020204" pitchFamily="34" charset="0"/>
              </a:rPr>
              <a:t>kiểm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tra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trạng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thái</a:t>
            </a:r>
            <a:r>
              <a:rPr lang="en-US" sz="2800" dirty="0">
                <a:latin typeface="Arial" panose="020B0604020202020204" pitchFamily="34" charset="0"/>
              </a:rPr>
              <a:t> file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649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46C91-4A12-4E97-A4A1-D5039610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1" y="1752054"/>
            <a:ext cx="6544130" cy="28844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6598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Thêm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file,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tạo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198A6-DD2D-4CFC-9193-B67E87CC2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400" y="1741036"/>
            <a:ext cx="7313200" cy="292883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1899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Committing change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 -m "Commit message"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commit,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thoát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màn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hình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soạn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thảo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VIM: ESC + :x (: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wq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544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Committing change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 -m "Commit message"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commit,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thoát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màn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hình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soạn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thảo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VIM: ESC + :x (: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wq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log: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lịch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sử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commit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9B728-3FE1-4336-8EE1-FB8292041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50" y="2953709"/>
            <a:ext cx="6436900" cy="2088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930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20C84-F0BD-4D0D-BD3E-61C37811BB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" name="Graphic 2" descr="Customer review RTL">
            <a:hlinkClick r:id="rId4" action="ppaction://hlinkfile"/>
            <a:extLst>
              <a:ext uri="{FF2B5EF4-FFF2-40B4-BE49-F238E27FC236}">
                <a16:creationId xmlns:a16="http://schemas.microsoft.com/office/drawing/2014/main" id="{1D5E0401-B92C-4D81-A494-F5395A765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6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9FF104-A2C6-4DD1-A9C1-5EDD04FA1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16542" r="12460" b="11958"/>
          <a:stretch/>
        </p:blipFill>
        <p:spPr>
          <a:xfrm>
            <a:off x="1458686" y="2104962"/>
            <a:ext cx="5783943" cy="29369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198290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8E3759-1FF7-4F84-BA5D-BED3E7276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343" y="2186114"/>
            <a:ext cx="3773597" cy="276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9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50811-65CA-4CB8-97CE-B6D16C1BC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42" y="2135272"/>
            <a:ext cx="5783943" cy="27909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0630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EF232-215E-4E2F-A916-A9693B2B1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2151985"/>
            <a:ext cx="4909457" cy="279104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403508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158724" y="3177312"/>
            <a:ext cx="6424956" cy="11820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01600">
              <a:buClr>
                <a:schemeClr val="accent5"/>
              </a:buClr>
            </a:pPr>
            <a:r>
              <a:rPr lang="en-US" sz="4000" dirty="0">
                <a:latin typeface="+mj-lt"/>
              </a:rPr>
              <a:t>GIỚI THIỆU GIT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621439-FB89-45A5-B358-990E1942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70" y="2476395"/>
            <a:ext cx="7914920" cy="14721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95502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Push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Host site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C4CB1-C10B-4DB4-A723-8324ACAEB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769" y="1704123"/>
            <a:ext cx="4493931" cy="309017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2954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550054"/>
            <a:ext cx="8387862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(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thư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mục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/version-control/asteroids): so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sánh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các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làm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việc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log,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chọn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ID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ID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Subl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game.js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mở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và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edit file</a:t>
            </a:r>
          </a:p>
          <a:p>
            <a:pPr marL="914400" lvl="1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status: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trạng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thái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git repository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3EDABE-6828-45A8-AA54-19A4A949C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3078389"/>
            <a:ext cx="5101771" cy="196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2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0" y="1058054"/>
            <a:ext cx="838786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92F7B8-F460-4BE3-85F7-66042AE57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930" y="1689066"/>
            <a:ext cx="7391400" cy="334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5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596898" y="1870854"/>
            <a:ext cx="8387862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diff - -staged: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xem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sự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thay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đổi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staging area so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với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phiên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bản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trong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 remote repository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269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5B6AA-2F53-424D-983D-56D6B776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phic 7" descr="Customer review RTL">
            <a:hlinkClick r:id="rId4" action="ppaction://hlinkfile"/>
            <a:extLst>
              <a:ext uri="{FF2B5EF4-FFF2-40B4-BE49-F238E27FC236}">
                <a16:creationId xmlns:a16="http://schemas.microsoft.com/office/drawing/2014/main" id="{56DF4FCD-F04B-49B7-85E1-F5B3ADB8F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1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96155" y="1081674"/>
            <a:ext cx="8387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BD012-FE5E-4D13-B9E4-C17966216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12" y="1749708"/>
            <a:ext cx="6059714" cy="32513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1125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96155" y="1081674"/>
            <a:ext cx="8387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5A99B-3A0B-46E1-A0CC-6485216F9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886" y="1667515"/>
            <a:ext cx="5871029" cy="320390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166172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96155" y="1081674"/>
            <a:ext cx="838786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branch: Xem danh sách nhánh hiện tại 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branch easy-mode: tạo nhánh mới easy-mode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check-out easy-mode: chuyển sang nhánh dev là easy-mode, nhánh easy-mode có mã nguồn giống nhánh master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981230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96155" y="1081674"/>
            <a:ext cx="83878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checkout coins: chuyển sang một nhánh của dev khác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56E81-84F8-4099-A06D-D098B72FD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84" y="2631203"/>
            <a:ext cx="4134816" cy="2262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B956B7-20A7-4679-A967-D9AC11249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69" y="2631203"/>
            <a:ext cx="4236667" cy="22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7A1BD3-5213-49CA-857D-DA44C8CA0588}"/>
              </a:ext>
            </a:extLst>
          </p:cNvPr>
          <p:cNvSpPr txBox="1">
            <a:spLocks/>
          </p:cNvSpPr>
          <p:nvPr/>
        </p:nvSpPr>
        <p:spPr>
          <a:xfrm>
            <a:off x="527538" y="1378856"/>
            <a:ext cx="8202805" cy="357324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30936" lvl="1" indent="-457200">
              <a:buFont typeface="Wingdings" panose="05000000000000000000" pitchFamily="2" charset="2"/>
              <a:buChar char="q"/>
              <a:defRPr/>
            </a:pPr>
            <a:r>
              <a:rPr lang="vi-VN" sz="4000" b="1" dirty="0"/>
              <a:t>Git</a:t>
            </a:r>
            <a:r>
              <a:rPr lang="vi-VN" sz="4000" dirty="0"/>
              <a:t> chính là hệ thống quản lý phiên bản phân tán (DVCS), với các ưu điểm: tốc độ, đơn giản, phân tán, phù hợp với dự án lớn nhỏ.</a:t>
            </a:r>
            <a:endParaRPr lang="en-US" sz="2800" dirty="0">
              <a:latin typeface="+mj-lt"/>
              <a:ea typeface="Microsoft JhengHei UI Light" panose="020B03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-302988" y="850836"/>
            <a:ext cx="8387862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400" dirty="0"/>
              <a:t>Git log - -graph - - oneline master coin: xem sự thay đổi giữa hai nhánh master và coin trực quan (visualize) 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422D34-E935-489A-BB80-DE02F9762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14" y="2309349"/>
            <a:ext cx="4946160" cy="26427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3675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-302988" y="850836"/>
            <a:ext cx="838786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Branches: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400" dirty="0"/>
              <a:t>History branch</a:t>
            </a:r>
          </a:p>
          <a:p>
            <a:pPr marL="914400" lvl="2">
              <a:spcBef>
                <a:spcPts val="600"/>
              </a:spcBef>
              <a:spcAft>
                <a:spcPts val="600"/>
              </a:spcAft>
              <a:defRPr/>
            </a:pPr>
            <a:endParaRPr lang="pt-BR" sz="2400" dirty="0"/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endParaRPr lang="pt-B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04029-73F0-4E50-B359-B03607CD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029" y="1408450"/>
            <a:ext cx="5515429" cy="310467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65489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451755" y="1670893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Combine change from multiple branches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27503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451755" y="1670893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Branch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Combine change from multiple branches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156869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912A8-D0E9-4F57-B32D-FDBD282E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93" y="2296730"/>
            <a:ext cx="5056414" cy="27451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88649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912A8-D0E9-4F57-B32D-FDBD282E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793" y="2296730"/>
            <a:ext cx="5056414" cy="274517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8432926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Merge single file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CE7EDE-7C0B-4703-94A5-825EA632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2193875"/>
            <a:ext cx="4662714" cy="2758225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587978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Merging files (git command line)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merge master coins: Git sẽ merge tự động hai nhánh master và coins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097D0-E4F1-4B92-8B58-B789ED3D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50" y="2817328"/>
            <a:ext cx="3588651" cy="2224572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61729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Merge conflicts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Conflicts detection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197BAA-B63A-4213-ACBA-E8BB9B25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9971" y="2272720"/>
            <a:ext cx="4619172" cy="267938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1963840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321127" y="1081674"/>
            <a:ext cx="83878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Merge conflicts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Conflicts detection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Resolving Merge Conflicts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/>
              <a:t>Committing the conflicts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829478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8884B-62A7-4597-B360-E36E2BE82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936171"/>
            <a:ext cx="4107544" cy="39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85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821869" y="1432976"/>
            <a:ext cx="8387862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pt-BR" sz="2800" dirty="0"/>
              <a:t>Update &amp; Merge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pull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r>
              <a:rPr lang="pt-BR" sz="2800" dirty="0"/>
              <a:t>Git Merge &lt;branch&gt;</a:t>
            </a:r>
          </a:p>
          <a:p>
            <a:pPr marL="1371600" lvl="2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  <a:defRPr/>
            </a:pP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96959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vi-VN" sz="4000" b="1" dirty="0">
                <a:solidFill>
                  <a:srgbClr val="FF0000"/>
                </a:solidFill>
                <a:latin typeface="+mn-lt"/>
              </a:rPr>
              <a:t>Git Cơ bản</a:t>
            </a:r>
            <a:endParaRPr lang="fr-FR" sz="4000" b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5B6AA-2F53-424D-983D-56D6B77627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1930" y="1357266"/>
            <a:ext cx="5679078" cy="309579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Graphic 7" descr="Customer review RTL">
            <a:hlinkClick r:id="rId4" action="ppaction://hlinkfile"/>
            <a:extLst>
              <a:ext uri="{FF2B5EF4-FFF2-40B4-BE49-F238E27FC236}">
                <a16:creationId xmlns:a16="http://schemas.microsoft.com/office/drawing/2014/main" id="{56DF4FCD-F04B-49B7-85E1-F5B3ADB8F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27538" y="4408294"/>
            <a:ext cx="633605" cy="6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9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00B8C5-E88B-4751-BE67-22748B552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530"/>
            <a:ext cx="9144000" cy="29324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Git Repositories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375B4B-1560-4229-8060-9266CB19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85" y="1618448"/>
            <a:ext cx="5744029" cy="307067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738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06D8B-3485-473B-A877-CF0E0B85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75" y="1675352"/>
            <a:ext cx="6215782" cy="28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11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AB91E-FE40-492E-AA47-88316F8AF90A}"/>
              </a:ext>
            </a:extLst>
          </p:cNvPr>
          <p:cNvSpPr txBox="1"/>
          <p:nvPr/>
        </p:nvSpPr>
        <p:spPr>
          <a:xfrm>
            <a:off x="618671" y="1058054"/>
            <a:ext cx="4575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Staging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ADD457-9AEA-4EC9-A2C3-D6208E4E0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029" y="1603565"/>
            <a:ext cx="5399314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3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Google Shape;221;p14">
            <a:extLst>
              <a:ext uri="{FF2B5EF4-FFF2-40B4-BE49-F238E27FC236}">
                <a16:creationId xmlns:a16="http://schemas.microsoft.com/office/drawing/2014/main" id="{D3E66534-F342-4EE7-BD75-7F4AFBA3C272}"/>
              </a:ext>
            </a:extLst>
          </p:cNvPr>
          <p:cNvSpPr txBox="1">
            <a:spLocks/>
          </p:cNvSpPr>
          <p:nvPr/>
        </p:nvSpPr>
        <p:spPr>
          <a:xfrm>
            <a:off x="527538" y="101600"/>
            <a:ext cx="8387862" cy="74923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algn="ctr">
              <a:buClr>
                <a:schemeClr val="accent5"/>
              </a:buClr>
            </a:pPr>
            <a:r>
              <a:rPr lang="fr-FR" sz="4000" b="1" dirty="0">
                <a:solidFill>
                  <a:srgbClr val="FF0000"/>
                </a:solidFill>
                <a:latin typeface="+mj-lt"/>
              </a:rPr>
              <a:t>GIỚI THIỆU GIT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3663DE7-6A02-411D-B513-D592F12E6106}"/>
              </a:ext>
            </a:extLst>
          </p:cNvPr>
          <p:cNvGrpSpPr/>
          <p:nvPr/>
        </p:nvGrpSpPr>
        <p:grpSpPr>
          <a:xfrm>
            <a:off x="1792515" y="982839"/>
            <a:ext cx="5363028" cy="3969261"/>
            <a:chOff x="1792515" y="982839"/>
            <a:chExt cx="5363028" cy="396926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689775-26E6-41BE-867E-66C3D29F3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67" t="16542" r="36906" b="12240"/>
            <a:stretch/>
          </p:blipFill>
          <p:spPr>
            <a:xfrm>
              <a:off x="1792515" y="982839"/>
              <a:ext cx="5363028" cy="3969261"/>
            </a:xfrm>
            <a:prstGeom prst="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8F448E-9B7F-4D38-98F2-ABAEA23A621F}"/>
                </a:ext>
              </a:extLst>
            </p:cNvPr>
            <p:cNvSpPr/>
            <p:nvPr/>
          </p:nvSpPr>
          <p:spPr>
            <a:xfrm>
              <a:off x="1872344" y="1132114"/>
              <a:ext cx="2278742" cy="776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754520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5931</TotalTime>
  <Words>4582</Words>
  <Application>Microsoft Office PowerPoint</Application>
  <PresentationFormat>On-screen Show (16:9)</PresentationFormat>
  <Paragraphs>368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Wingdings</vt:lpstr>
      <vt:lpstr>Roboto Condensed Light</vt:lpstr>
      <vt:lpstr>Roboto Condensed</vt:lpstr>
      <vt:lpstr>Microsoft JhengHei UI Light</vt:lpstr>
      <vt:lpstr>Arvo</vt:lpstr>
      <vt:lpstr>Arial</vt:lpstr>
      <vt:lpstr>Times New Roman</vt:lpstr>
      <vt:lpstr>Salerio template</vt:lpstr>
      <vt:lpstr>Công cụ và môi trường phát triển phần mềm</vt:lpstr>
      <vt:lpstr>NỘI DUNG:</vt:lpstr>
      <vt:lpstr>GIỚI THIỆU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welcome</dc:creator>
  <cp:lastModifiedBy>ASUS</cp:lastModifiedBy>
  <cp:revision>45</cp:revision>
  <dcterms:modified xsi:type="dcterms:W3CDTF">2023-02-05T16:58:47Z</dcterms:modified>
</cp:coreProperties>
</file>